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Roboto"/>
      <p:regular r:id="rId13"/>
      <p:bold r:id="rId14"/>
      <p:italic r:id="rId15"/>
      <p:boldItalic r:id="rId16"/>
    </p:embeddedFont>
    <p:embeddedFont>
      <p:font typeface="Roboto Medium"/>
      <p:regular r:id="rId17"/>
      <p:bold r:id="rId18"/>
      <p:italic r:id="rId19"/>
      <p:boldItalic r:id="rId20"/>
    </p:embeddedFont>
    <p:embeddedFont>
      <p:font typeface="Roboto Light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Medium-boldItalic.fntdata"/><Relationship Id="rId11" Type="http://schemas.openxmlformats.org/officeDocument/2006/relationships/slide" Target="slides/slide6.xml"/><Relationship Id="rId22" Type="http://schemas.openxmlformats.org/officeDocument/2006/relationships/font" Target="fonts/RobotoLight-bold.fntdata"/><Relationship Id="rId10" Type="http://schemas.openxmlformats.org/officeDocument/2006/relationships/slide" Target="slides/slide5.xml"/><Relationship Id="rId21" Type="http://schemas.openxmlformats.org/officeDocument/2006/relationships/font" Target="fonts/RobotoLight-regular.fntdata"/><Relationship Id="rId13" Type="http://schemas.openxmlformats.org/officeDocument/2006/relationships/font" Target="fonts/Roboto-regular.fntdata"/><Relationship Id="rId24" Type="http://schemas.openxmlformats.org/officeDocument/2006/relationships/font" Target="fonts/RobotoLight-boldItalic.fntdata"/><Relationship Id="rId12" Type="http://schemas.openxmlformats.org/officeDocument/2006/relationships/slide" Target="slides/slide7.xml"/><Relationship Id="rId23" Type="http://schemas.openxmlformats.org/officeDocument/2006/relationships/font" Target="fonts/RobotoLight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italic.fntdata"/><Relationship Id="rId14" Type="http://schemas.openxmlformats.org/officeDocument/2006/relationships/font" Target="fonts/Roboto-bold.fntdata"/><Relationship Id="rId17" Type="http://schemas.openxmlformats.org/officeDocument/2006/relationships/font" Target="fonts/RobotoMedium-regular.fntdata"/><Relationship Id="rId16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Medium-italic.fntdata"/><Relationship Id="rId6" Type="http://schemas.openxmlformats.org/officeDocument/2006/relationships/slide" Target="slides/slide1.xml"/><Relationship Id="rId18" Type="http://schemas.openxmlformats.org/officeDocument/2006/relationships/font" Target="fonts/RobotoMedium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1ea87185a83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" name="Google Shape;50;g1ea87185a83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1ea87185a83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1ea87185a83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981e3d4096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981e3d4096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ec8c1d9aba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ec8c1d9aba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98a46af53f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98a46af53f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981e3d4096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981e3d4096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13875" y="767800"/>
            <a:ext cx="37179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600"/>
              <a:buFont typeface="Roboto"/>
              <a:buNone/>
              <a:defRPr sz="36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1123850" y="3940175"/>
            <a:ext cx="32694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000"/>
              <a:buNone/>
              <a:defRPr b="1" sz="3000">
                <a:solidFill>
                  <a:srgbClr val="12274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9pPr>
          </a:lstStyle>
          <a:p/>
        </p:txBody>
      </p:sp>
      <p:sp>
        <p:nvSpPr>
          <p:cNvPr id="14" name="Google Shape;14;p3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IoT">
  <p:cSld name="TITLE_AND_BOD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7" name="Google Shape;17;p4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8" name="Google Shape;18;p4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(Robo)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3" name="Google Shape;23;p5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Sem Imagem">
  <p:cSld name="TITLE_AND_BODY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7" name="Google Shape;27;p6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8" name="Google Shape;28;p6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e seção (sem background)">
  <p:cSld name="SECTION_HEADER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000"/>
              <a:buNone/>
              <a:defRPr b="1" sz="3000">
                <a:solidFill>
                  <a:srgbClr val="12274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IoT 1">
  <p:cSld name="TITLE_AND_BODY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4" name="Google Shape;34;p8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36" name="Google Shape;36;p8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Sem Imagem 1">
  <p:cSld name="TITLE_AND_BODY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9" name="Google Shape;39;p9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41" name="Google Shape;41;p9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10" Type="http://schemas.openxmlformats.org/officeDocument/2006/relationships/theme" Target="../theme/theme1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74000" y="445025"/>
            <a:ext cx="795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 b="0" i="0" sz="2800" u="none" cap="none" strike="noStrike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73900" y="1152475"/>
            <a:ext cx="7958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7533" y="47498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styled-components.com/" TargetMode="External"/><Relationship Id="rId4" Type="http://schemas.openxmlformats.org/officeDocument/2006/relationships/hyperlink" Target="https://reactnative.dev/docs/stylesheet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type="ctrTitle"/>
          </p:nvPr>
        </p:nvSpPr>
        <p:spPr>
          <a:xfrm>
            <a:off x="713875" y="767800"/>
            <a:ext cx="37179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 ao Desenvolvimento para Dispositivos Móveis</a:t>
            </a:r>
            <a:endParaRPr/>
          </a:p>
        </p:txBody>
      </p:sp>
      <p:sp>
        <p:nvSpPr>
          <p:cNvPr id="47" name="Google Shape;47;p10"/>
          <p:cNvSpPr txBox="1"/>
          <p:nvPr>
            <p:ph idx="1" type="subTitle"/>
          </p:nvPr>
        </p:nvSpPr>
        <p:spPr>
          <a:xfrm>
            <a:off x="1123850" y="3940175"/>
            <a:ext cx="3269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Roboto"/>
                <a:ea typeface="Roboto"/>
                <a:cs typeface="Roboto"/>
                <a:sym typeface="Roboto"/>
              </a:rPr>
              <a:t>Instrutores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Ciro Daniel Gurgel de Moura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pt-BR"/>
              <a:t>Vitor Rafael Queiroz Ferreira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Criação e estilização de componentes no React Native</a:t>
            </a:r>
            <a:endParaRPr b="1"/>
          </a:p>
        </p:txBody>
      </p:sp>
      <p:sp>
        <p:nvSpPr>
          <p:cNvPr id="53" name="Google Shape;53;p11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Componentização</a:t>
            </a:r>
            <a:endParaRPr/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Responsabilidades</a:t>
            </a:r>
            <a:r>
              <a:rPr lang="pt-BR"/>
              <a:t> separadas</a:t>
            </a:r>
            <a:endParaRPr/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Evitar repetição de código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Estilização</a:t>
            </a:r>
            <a:endParaRPr/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Dar significado aos componentes</a:t>
            </a:r>
            <a:endParaRPr/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Incentivar ações na interface</a:t>
            </a:r>
            <a:endParaRPr/>
          </a:p>
        </p:txBody>
      </p:sp>
      <p:sp>
        <p:nvSpPr>
          <p:cNvPr id="59" name="Google Shape;59;p12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</a:t>
            </a:r>
            <a:endParaRPr/>
          </a:p>
        </p:txBody>
      </p:sp>
      <p:sp>
        <p:nvSpPr>
          <p:cNvPr id="60" name="Google Shape;60;p12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61" name="Google Shape;61;p12"/>
          <p:cNvSpPr txBox="1"/>
          <p:nvPr>
            <p:ph idx="4294967295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 ao Desenvolvimento para Dispositivos Móveis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Componentes básicos</a:t>
            </a:r>
            <a:endParaRPr/>
          </a:p>
        </p:txBody>
      </p:sp>
      <p:sp>
        <p:nvSpPr>
          <p:cNvPr id="67" name="Google Shape;67;p13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Os componentes básicos do React Native são essenciais para a criação de interfaces de usuário no framework.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Alguns exemplos de componentes básicos incluem:</a:t>
            </a:r>
            <a:endParaRPr/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View</a:t>
            </a:r>
            <a:endParaRPr/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Text</a:t>
            </a:r>
            <a:endParaRPr/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Image</a:t>
            </a:r>
            <a:endParaRPr/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TextInput</a:t>
            </a:r>
            <a:endParaRPr/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ScrollView</a:t>
            </a:r>
            <a:endParaRPr/>
          </a:p>
          <a:p>
            <a:pPr indent="-317500" lvl="1" marL="914400" rtl="0" algn="l">
              <a:spcBef>
                <a:spcPts val="1000"/>
              </a:spcBef>
              <a:spcAft>
                <a:spcPts val="1000"/>
              </a:spcAft>
              <a:buSzPts val="1400"/>
              <a:buChar char="○"/>
            </a:pPr>
            <a:r>
              <a:rPr lang="pt-BR"/>
              <a:t>TouchableOpacity</a:t>
            </a:r>
            <a:endParaRPr/>
          </a:p>
        </p:txBody>
      </p:sp>
      <p:sp>
        <p:nvSpPr>
          <p:cNvPr id="68" name="Google Shape;68;p13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69" name="Google Shape;69;p13"/>
          <p:cNvSpPr txBox="1"/>
          <p:nvPr>
            <p:ph idx="4294967295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 ao Desenvolvimento para Dispositivos Móveis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Estilização</a:t>
            </a:r>
            <a:endParaRPr/>
          </a:p>
        </p:txBody>
      </p:sp>
      <p:sp>
        <p:nvSpPr>
          <p:cNvPr id="75" name="Google Shape;75;p14"/>
          <p:cNvSpPr txBox="1"/>
          <p:nvPr>
            <p:ph idx="1" type="body"/>
          </p:nvPr>
        </p:nvSpPr>
        <p:spPr>
          <a:xfrm>
            <a:off x="705600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Existem, tipicamente, três abordagens para estilizar um componente:</a:t>
            </a:r>
            <a:endParaRPr/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StyleSheet</a:t>
            </a:r>
            <a:endParaRPr/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Styled Components</a:t>
            </a:r>
            <a:endParaRPr/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Bibliotecas de componentes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SzPts val="1800"/>
              <a:buChar char="➢"/>
            </a:pPr>
            <a:r>
              <a:rPr lang="pt-BR"/>
              <a:t>A escolha varia de acordo com a necessidade do projeto</a:t>
            </a:r>
            <a:endParaRPr/>
          </a:p>
        </p:txBody>
      </p:sp>
      <p:sp>
        <p:nvSpPr>
          <p:cNvPr id="76" name="Google Shape;76;p14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4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5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Hora da prática!</a:t>
            </a:r>
            <a:endParaRPr/>
          </a:p>
        </p:txBody>
      </p:sp>
      <p:sp>
        <p:nvSpPr>
          <p:cNvPr id="83" name="Google Shape;83;p15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Criação de componentes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Task</a:t>
            </a:r>
            <a:endParaRPr/>
          </a:p>
        </p:txBody>
      </p:sp>
      <p:sp>
        <p:nvSpPr>
          <p:cNvPr id="84" name="Google Shape;84;p15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85" name="Google Shape;85;p15"/>
          <p:cNvSpPr txBox="1"/>
          <p:nvPr>
            <p:ph idx="4294967295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 ao Desenvolvimento para Dispositivos Móveis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Conclusão</a:t>
            </a:r>
            <a:endParaRPr/>
          </a:p>
        </p:txBody>
      </p:sp>
      <p:sp>
        <p:nvSpPr>
          <p:cNvPr id="91" name="Google Shape;91;p16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34327" lvl="0" marL="457200" rtl="0" algn="l">
              <a:spcBef>
                <a:spcPts val="1000"/>
              </a:spcBef>
              <a:spcAft>
                <a:spcPts val="0"/>
              </a:spcAft>
              <a:buSzPct val="100000"/>
              <a:buChar char="➢"/>
            </a:pPr>
            <a:r>
              <a:rPr lang="pt-BR"/>
              <a:t>A componentização é essencial para a boa manutenção e legibilidade de um código React Native</a:t>
            </a:r>
            <a:endParaRPr/>
          </a:p>
          <a:p>
            <a:pPr indent="-334327" lvl="0" marL="457200" rtl="0" algn="l">
              <a:spcBef>
                <a:spcPts val="1000"/>
              </a:spcBef>
              <a:spcAft>
                <a:spcPts val="0"/>
              </a:spcAft>
              <a:buSzPct val="100000"/>
              <a:buChar char="➢"/>
            </a:pPr>
            <a:r>
              <a:rPr lang="pt-BR"/>
              <a:t>Graças às ferramentas do React Native, organizar o código por componentes se torna simples</a:t>
            </a:r>
            <a:endParaRPr/>
          </a:p>
          <a:p>
            <a:pPr indent="-334327" lvl="0" marL="457200" rtl="0" algn="l">
              <a:spcBef>
                <a:spcPts val="1000"/>
              </a:spcBef>
              <a:spcAft>
                <a:spcPts val="0"/>
              </a:spcAft>
              <a:buSzPct val="100000"/>
              <a:buChar char="➢"/>
            </a:pPr>
            <a:r>
              <a:rPr lang="pt-BR"/>
              <a:t>A estilização é primordial para dar significado às telas e/ou componentes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pt-BR"/>
              <a:t>Referências:</a:t>
            </a:r>
            <a:endParaRPr/>
          </a:p>
          <a:p>
            <a:pPr indent="-334327" lvl="0" marL="457200" rtl="0" algn="l">
              <a:spcBef>
                <a:spcPts val="1000"/>
              </a:spcBef>
              <a:spcAft>
                <a:spcPts val="0"/>
              </a:spcAft>
              <a:buSzPct val="163636"/>
              <a:buChar char="➢"/>
            </a:pPr>
            <a:r>
              <a:rPr lang="pt-BR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https://styled-components.com/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63636"/>
              <a:buChar char="➢"/>
            </a:pPr>
            <a:r>
              <a:rPr lang="pt-BR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https://reactnative.dev/docs/stylesheet</a:t>
            </a:r>
            <a:endParaRPr/>
          </a:p>
        </p:txBody>
      </p:sp>
      <p:sp>
        <p:nvSpPr>
          <p:cNvPr id="92" name="Google Shape;92;p16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93" name="Google Shape;93;p16"/>
          <p:cNvSpPr txBox="1"/>
          <p:nvPr>
            <p:ph idx="4294967295" type="subTitle"/>
          </p:nvPr>
        </p:nvSpPr>
        <p:spPr>
          <a:xfrm>
            <a:off x="69600" y="4771500"/>
            <a:ext cx="50535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 ao Desenvolvimento para Dispositivos Móveis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